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 bookmarkIdSeed="2">
  <p:sldMasterIdLst>
    <p:sldMasterId id="2147483648" r:id="rId1"/>
  </p:sldMasterIdLst>
  <p:notesMasterIdLst>
    <p:notesMasterId r:id="rId34"/>
  </p:notesMasterIdLst>
  <p:sldIdLst>
    <p:sldId id="256" r:id="rId2"/>
    <p:sldId id="278" r:id="rId3"/>
    <p:sldId id="257" r:id="rId4"/>
    <p:sldId id="258" r:id="rId5"/>
    <p:sldId id="259" r:id="rId6"/>
    <p:sldId id="260" r:id="rId7"/>
    <p:sldId id="286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6" r:id="rId17"/>
    <p:sldId id="277" r:id="rId18"/>
    <p:sldId id="269" r:id="rId19"/>
    <p:sldId id="271" r:id="rId20"/>
    <p:sldId id="270" r:id="rId21"/>
    <p:sldId id="272" r:id="rId22"/>
    <p:sldId id="283" r:id="rId23"/>
    <p:sldId id="275" r:id="rId24"/>
    <p:sldId id="287" r:id="rId25"/>
    <p:sldId id="285" r:id="rId26"/>
    <p:sldId id="274" r:id="rId27"/>
    <p:sldId id="273" r:id="rId28"/>
    <p:sldId id="279" r:id="rId29"/>
    <p:sldId id="280" r:id="rId30"/>
    <p:sldId id="281" r:id="rId31"/>
    <p:sldId id="282" r:id="rId32"/>
    <p:sldId id="284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23" d="100"/>
          <a:sy n="123" d="100"/>
        </p:scale>
        <p:origin x="-114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31FD4-7CD0-4BBA-BBB9-D1D42747376D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11D15-C70D-42CA-B584-21B49060AA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121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11D15-C70D-42CA-B584-21B49060AA6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056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C83F266-770A-4A2F-82F2-E15E54C29F8C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01A09-F09D-4771-8F50-7F55A8D1C64D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9FD48-495E-4B8D-8BCB-04A0AF8C97EF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2D00-7C96-40B4-93E1-86F2F75683B9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E6C4-E12C-4523-B8AE-1A53700C59F1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6DF83-3044-4E95-8E10-B12D4D2A4DBF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DFCF-CE1E-43E8-8B35-CF2AC6F66477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6FAC1A04-B2C2-4174-8060-3F62B434AA34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FE47DE8F-2FEC-459B-AD45-D55D4999BB8E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F81D2-32F2-4391-BF43-A94EEB035550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FD45-C4EE-47D0-A0DA-CCB222790260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26B4E-9443-4CF9-A534-BEB95F7EE760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82AD6-E58F-46FD-8540-8435D1E2C21A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7933-C45D-4929-8C7D-D4564F00A2C9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079F7-7846-490A-8DDF-91D63422C034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25454-79A5-48D8-BA67-120994A9FCAB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EA40E-3FCD-463C-89C9-A21D574D9E7D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FF3304FD-2401-4F33-8BC8-67449CC6C39C}" type="datetime1">
              <a:rPr lang="en-US" smtClean="0"/>
              <a:t>10/15/2018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service.nalog.ru/inn.do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log.ru/rn45/service/complaint_decision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nalog.ru/rn70/service/nalog_calc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rosreestr.ru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sia.gosuslugi.ru/profile/user/personal/edit" TargetMode="External"/><Relationship Id="rId7" Type="http://schemas.openxmlformats.org/officeDocument/2006/relationships/hyperlink" Target="https://esia.gosuslugi.ru/" TargetMode="External"/><Relationship Id="rId2" Type="http://schemas.openxmlformats.org/officeDocument/2006/relationships/hyperlink" Target="https://esia.gosuslugi.ru/registrat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ochtabank.ru/service/gosuslugi" TargetMode="External"/><Relationship Id="rId5" Type="http://schemas.openxmlformats.org/officeDocument/2006/relationships/hyperlink" Target="https://www.tinkoff.ru/payments/categories/state-services/esia/" TargetMode="External"/><Relationship Id="rId4" Type="http://schemas.openxmlformats.org/officeDocument/2006/relationships/hyperlink" Target="https://esia.gosuslugi.ru/public/ra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sia.gosuslugi.ru/registration/" TargetMode="External"/><Relationship Id="rId2" Type="http://schemas.openxmlformats.org/officeDocument/2006/relationships/hyperlink" Target="http://www.pfrf.ru/eservices/lkz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ia.gosuslugi.ru/public/r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frf.ru/eservices/lkzl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cabinets.fss.ru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kabinet-sbis.ru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lkfl2.nalog.ru/lkfl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kip.nalog.ru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lkul.nalog.ru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service.nalog.ru/addrfind.do" TargetMode="External"/><Relationship Id="rId3" Type="http://schemas.openxmlformats.org/officeDocument/2006/relationships/hyperlink" Target="https://service.nalog.ru/disqualified.do" TargetMode="External"/><Relationship Id="rId7" Type="http://schemas.openxmlformats.org/officeDocument/2006/relationships/hyperlink" Target="http://www.vestnik-gosreg.ru/publ/fz83/" TargetMode="External"/><Relationship Id="rId2" Type="http://schemas.openxmlformats.org/officeDocument/2006/relationships/hyperlink" Target="https://egrul.nalog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ervice.nalog.ru/mru.do" TargetMode="External"/><Relationship Id="rId5" Type="http://schemas.openxmlformats.org/officeDocument/2006/relationships/hyperlink" Target="https://service.nalog.ru/zd.do" TargetMode="External"/><Relationship Id="rId4" Type="http://schemas.openxmlformats.org/officeDocument/2006/relationships/hyperlink" Target="http://www.vestnik-gosreg.ru/publ/vgr/" TargetMode="External"/><Relationship Id="rId9" Type="http://schemas.openxmlformats.org/officeDocument/2006/relationships/hyperlink" Target="https://service.nalog.ru/svl.do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rmsp.nalog.ru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ervice.nalog.ru/payment/" TargetMode="External"/><Relationship Id="rId2" Type="http://schemas.openxmlformats.org/officeDocument/2006/relationships/hyperlink" Target="https://service.nalog.ru/tax.d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4439" y="2022528"/>
            <a:ext cx="8825658" cy="2882685"/>
          </a:xfrm>
        </p:spPr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Полезные электронные информационные сервисы для ЮЛ и ФЛ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54955" y="4756338"/>
            <a:ext cx="8825658" cy="86142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Никулина Ольга Михайловна</a:t>
            </a:r>
          </a:p>
          <a:p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Аудитор, к.э.н.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123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  <a:hlinkClick r:id="rId2"/>
              </a:rPr>
              <a:t>Узнай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  <a:hlinkClick r:id="rId2"/>
              </a:rPr>
              <a:t>ИНН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/>
              <a:t>https://</a:t>
            </a:r>
            <a:r>
              <a:rPr lang="en-US" sz="2800" dirty="0" smtClean="0"/>
              <a:t>service.nalog.ru/inn.do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9199" y="2270287"/>
            <a:ext cx="8825659" cy="1294324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Сервис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позволяет узнать свой идентификационный номер налогоплательщика (ИНН), узнать ИНН физического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лица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345" y="3332136"/>
            <a:ext cx="8857282" cy="322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699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  <a:hlinkClick r:id="rId2"/>
              </a:rPr>
              <a:t>Решения по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  <a:hlinkClick r:id="rId2"/>
              </a:rPr>
              <a:t>жалобам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latin typeface="Times New Roman" pitchFamily="18" charset="0"/>
                <a:cs typeface="Times New Roman" pitchFamily="18" charset="0"/>
                <a:hlinkClick r:id="rId2"/>
              </a:rPr>
              <a:t>https://www.nalog.ru/rn45/service/complaint_decision/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Сервис предоставляет информацию о результатах рассмотрения ФНС России жалоб (обращений) налогоплательщиков за исключением информации, доступ к которой ограничен законодательством Российской Федерации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Интернет-сервис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«Решения по жалобам» создан в целях предоставления информации о результатах рассмотрения Федеральной налоговой службой жалоб (обращений) налогоплательщиков. Указанная информация отражается на сервисе в виде решений ФНС России без указания информации, доступ к которой ограничен законодательством Российской Федерации.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752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Калькулятор транспортного налога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https://www.nalog.ru/rn70/service/calc_transport/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Сервис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позволяет физическим лицам рассчитать сумму транспортного налога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07" y="3657600"/>
            <a:ext cx="9678692" cy="306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923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Налоговый калькулятор - Расчет земельного налога и налога на имущество физических лиц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2"/>
              </a:rPr>
              <a:t>www.nalog.ru/rn70/service/nalog_calc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Сервис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позволяет рассчитать сумму земельного налога и налога на имущество физических лиц.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29" y="3448372"/>
            <a:ext cx="6400800" cy="327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482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798163"/>
            <a:ext cx="9941832" cy="882469"/>
          </a:xfrm>
        </p:spPr>
        <p:txBody>
          <a:bodyPr/>
          <a:lstStyle/>
          <a:p>
            <a:pPr algn="ctr"/>
            <a:r>
              <a:rPr lang="ru-RU" dirty="0"/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Кадастровая стоимость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объектов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недвижимости: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Федеральная служба </a:t>
            </a:r>
            <a:r>
              <a:rPr lang="ru-RU" sz="2400" dirty="0">
                <a:latin typeface="Times New Roman" pitchFamily="18" charset="0"/>
                <a:cs typeface="Times New Roman" pitchFamily="18" charset="0"/>
                <a:hlinkClick r:id="rId2"/>
              </a:rPr>
              <a:t>государственной регистрации, кадастра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картографии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https://rosreestr.ru/site/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27" y="1952785"/>
            <a:ext cx="9415220" cy="441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53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Портал государственных услуг Российской Федерации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02237" y="2603500"/>
            <a:ext cx="7578376" cy="3416300"/>
          </a:xfrm>
        </p:spPr>
        <p:txBody>
          <a:bodyPr>
            <a:normAutofit/>
          </a:bodyPr>
          <a:lstStyle/>
          <a:p>
            <a:pPr marL="2743200" lvl="6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это площадка, где можно найти любую государственную услугу и разобраться с порядком ее использования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743200" lvl="6" indent="0"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743200" lvl="6" indent="0" algn="just">
              <a:buNone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https://www.gosuslugi.ru/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Рисунок 2" descr="C:\Users\7024-00-175\Documents\Стенды, сайт, СМИ\GU_poster_A4_vert_210x2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34" y="2371240"/>
            <a:ext cx="3778735" cy="367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726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Регистрация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госуслугах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2704" y="2185046"/>
            <a:ext cx="8825659" cy="3416300"/>
          </a:xfrm>
        </p:spPr>
        <p:txBody>
          <a:bodyPr>
            <a:noAutofit/>
          </a:bodyPr>
          <a:lstStyle/>
          <a:p>
            <a:pPr algn="just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Зарегистрироваться на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Госуслугах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и получить </a:t>
            </a: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Подтвержденную учетную запись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, а вместе с ней – доступ ко всем услугам портала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Госуслуг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, можно одним из следующих способов:</a:t>
            </a:r>
          </a:p>
          <a:p>
            <a:pPr algn="just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1. Зарегистрировать учетную запись прямо на портале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Госуслуг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(если вы не являетесь клиентом указанных ниже банков) и поднять уровень учетной записи до Подтвержденной. Для этого вам необходимо будет пройти 3 шага, описанных ниже:</a:t>
            </a:r>
          </a:p>
          <a:p>
            <a:pPr algn="just"/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Шаг 1.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 Регистрация Упрощенной учетной записи.</a:t>
            </a:r>
          </a:p>
          <a:p>
            <a:pPr algn="just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Укажите в </a:t>
            </a:r>
            <a:r>
              <a:rPr lang="ru-RU" sz="1100" dirty="0">
                <a:latin typeface="Times New Roman" pitchFamily="18" charset="0"/>
                <a:cs typeface="Times New Roman" pitchFamily="18" charset="0"/>
                <a:hlinkClick r:id="rId2"/>
              </a:rPr>
              <a:t>регистрационной форме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 на портале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Госуслуг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свою фамилию, имя, мобильный телефон и адрес электронной почты. После клика на кнопку регистрации вы получите СМС с кодом подтверждения регистрации.</a:t>
            </a:r>
          </a:p>
          <a:p>
            <a:pPr algn="just"/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Шаг 2.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 Подтверждение личных данных — создание Стандартной учетной записи.</a:t>
            </a:r>
          </a:p>
          <a:p>
            <a:pPr algn="just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Заполните </a:t>
            </a:r>
            <a:r>
              <a:rPr lang="ru-RU" sz="1100" dirty="0">
                <a:latin typeface="Times New Roman" pitchFamily="18" charset="0"/>
                <a:cs typeface="Times New Roman" pitchFamily="18" charset="0"/>
                <a:hlinkClick r:id="rId3"/>
              </a:rPr>
              <a:t>профиль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 пользователя — укажите СНИЛС и данные документа, удостоверяющего личность (Паспорт гражданина РФ, для иностранных граждан — документ иностранного государства). Данные проходят проверку в ФМС РФ и Пенсионном фонде РФ. На ваш электронный адрес будет направлено уведомление о результатах проверки. Это может занять от нескольких часов до нескольких дней.</a:t>
            </a:r>
          </a:p>
          <a:p>
            <a:pPr algn="just"/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Шаг 3.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 Подтверждение личности — создание Подтвержденной учетной записи.</a:t>
            </a:r>
          </a:p>
          <a:p>
            <a:pPr algn="just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• </a:t>
            </a: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лично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, обратившись с документом, удостоверяющим личность, и СНИЛС в удобный </a:t>
            </a:r>
            <a:r>
              <a:rPr lang="ru-RU" sz="1100" dirty="0">
                <a:latin typeface="Times New Roman" pitchFamily="18" charset="0"/>
                <a:cs typeface="Times New Roman" pitchFamily="18" charset="0"/>
                <a:hlinkClick r:id="rId4"/>
              </a:rPr>
              <a:t>Центр обслуживания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100" dirty="0">
                <a:latin typeface="Times New Roman" pitchFamily="18" charset="0"/>
                <a:cs typeface="Times New Roman" pitchFamily="18" charset="0"/>
              </a:rPr>
            </a:b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• </a:t>
            </a: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 через интернет-банк </a:t>
            </a:r>
            <a:r>
              <a:rPr lang="ru-RU" sz="1100" dirty="0">
                <a:latin typeface="Times New Roman" pitchFamily="18" charset="0"/>
                <a:cs typeface="Times New Roman" pitchFamily="18" charset="0"/>
                <a:hlinkClick r:id="rId5"/>
              </a:rPr>
              <a:t>Тинькофф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, а также интернет- и мобильный банк </a:t>
            </a:r>
            <a:r>
              <a:rPr lang="ru-RU" sz="1100" dirty="0">
                <a:latin typeface="Times New Roman" pitchFamily="18" charset="0"/>
                <a:cs typeface="Times New Roman" pitchFamily="18" charset="0"/>
                <a:hlinkClick r:id="rId6"/>
              </a:rPr>
              <a:t>Почта Банк Онлайн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 (при условии, что вы являетесь клиентом одного из банков);</a:t>
            </a:r>
            <a:br>
              <a:rPr lang="ru-RU" sz="1100" dirty="0">
                <a:latin typeface="Times New Roman" pitchFamily="18" charset="0"/>
                <a:cs typeface="Times New Roman" pitchFamily="18" charset="0"/>
              </a:rPr>
            </a:b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• </a:t>
            </a: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почтой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, заказав получение кода подтверждения личности Почтой России из </a:t>
            </a:r>
            <a:r>
              <a:rPr lang="ru-RU" sz="1100" dirty="0">
                <a:latin typeface="Times New Roman" pitchFamily="18" charset="0"/>
                <a:cs typeface="Times New Roman" pitchFamily="18" charset="0"/>
                <a:hlinkClick r:id="rId7"/>
              </a:rPr>
              <a:t>профиля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2. Зарегистрироваться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в </a:t>
            </a:r>
            <a:r>
              <a:rPr lang="ru-RU" sz="1100" dirty="0">
                <a:latin typeface="Times New Roman" pitchFamily="18" charset="0"/>
                <a:cs typeface="Times New Roman" pitchFamily="18" charset="0"/>
                <a:hlinkClick r:id="rId4"/>
              </a:rPr>
              <a:t>Центре обслуживания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. Посетить Центр обслуживания придется лично, но вы также получите Подтвержденную учетную запись сразу после проверки данных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418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Основные виды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госуслуг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343" y="1859796"/>
            <a:ext cx="9144000" cy="4856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024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Федеральная служба судебных приставов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www.fssprus.ru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85" y="2448732"/>
            <a:ext cx="9368725" cy="3913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238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9198" y="1190644"/>
            <a:ext cx="8761413" cy="706964"/>
          </a:xfrm>
        </p:spPr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Электронные услуги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электронные сервисы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ПФР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www.pfrf.ru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5951" y="2247254"/>
            <a:ext cx="8825659" cy="4183251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Граждане могут получить ряд услуг, предоставляемых ПФР, в электронном виде используя Единый портал государственных и муниципальных услуг (www.gosuslugi.ru) (ЕПГУ) или Личный кабинет застрахованного лица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2"/>
              </a:rPr>
              <a:t>на сайте ПФР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Государственные услуги ПФР на Едином портале и в Личном кабинете застрахованного лица на сайте ПФР доступны для всех пользователей ЕПГУ – физических лиц, имеющих подтвержденную учетную запись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Регистрация на ЕПГУ осуществляется по ссылке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3"/>
              </a:rPr>
              <a:t>https://esia.gosuslugi.ru/registration/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и также в территориальных органах ПФР, в которых организованы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4"/>
              </a:rPr>
              <a:t>Центры обслуживания пользователей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Регистрация на ЕПГУ открывает возможность к быстрому и удобному способу обращения в ПФР без очередей и ожидания. В настоящее время по ряду услуг ПФР можно заполнить и отправить в электронной форме заявление на получение услуги, либо получить информацию из ПФР в режиме онлайн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475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Электронный сервис ФНС России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568" y="2543161"/>
            <a:ext cx="1798476" cy="115834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020" y="4486182"/>
            <a:ext cx="1746049" cy="1261231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548123" y="5815379"/>
            <a:ext cx="1869842" cy="310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041400"/>
            <a:r>
              <a:rPr lang="ru-RU" altLang="ru-RU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Налоговый орган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56455" y="3735299"/>
            <a:ext cx="19836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041400"/>
            <a:r>
              <a:rPr lang="ru-RU" altLang="ru-RU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Сайт ФНС России</a:t>
            </a:r>
            <a:endParaRPr lang="ru-RU" altLang="ru-RU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855">
            <a:off x="4962621" y="4262613"/>
            <a:ext cx="3673812" cy="86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765" y="2429925"/>
            <a:ext cx="1080120" cy="187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H="1" flipV="1">
            <a:off x="3589539" y="5378081"/>
            <a:ext cx="50857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41400"/>
            <a:r>
              <a:rPr lang="ru-RU" altLang="ru-RU" sz="1400" b="1" dirty="0" smtClean="0">
                <a:solidFill>
                  <a:srgbClr val="005AA9"/>
                </a:solidFill>
                <a:latin typeface="Arial" pitchFamily="34" charset="0"/>
                <a:cs typeface="Arial" pitchFamily="34" charset="0"/>
              </a:rPr>
              <a:t>Для </a:t>
            </a:r>
            <a:r>
              <a:rPr lang="ru-RU" altLang="ru-RU" sz="1400" b="1" dirty="0">
                <a:solidFill>
                  <a:srgbClr val="005AA9"/>
                </a:solidFill>
                <a:latin typeface="Arial" pitchFamily="34" charset="0"/>
                <a:cs typeface="Arial" pitchFamily="34" charset="0"/>
              </a:rPr>
              <a:t>получения документов на </a:t>
            </a:r>
            <a:r>
              <a:rPr lang="ru-RU" alt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бумажном носителе</a:t>
            </a:r>
          </a:p>
          <a:p>
            <a:pPr lvl="0" algn="ctr" defTabSz="1041400"/>
            <a:r>
              <a:rPr lang="ru-RU" altLang="ru-RU" sz="1400" b="1" dirty="0" smtClean="0">
                <a:solidFill>
                  <a:srgbClr val="005AA9"/>
                </a:solidFill>
                <a:latin typeface="Arial" pitchFamily="34" charset="0"/>
                <a:cs typeface="Arial" pitchFamily="34" charset="0"/>
              </a:rPr>
              <a:t>следует лично обратиться </a:t>
            </a:r>
            <a:r>
              <a:rPr lang="ru-RU" altLang="ru-RU" sz="1400" b="1" dirty="0">
                <a:solidFill>
                  <a:srgbClr val="005AA9"/>
                </a:solidFill>
                <a:latin typeface="Arial" pitchFamily="34" charset="0"/>
                <a:cs typeface="Arial" pitchFamily="34" charset="0"/>
              </a:rPr>
              <a:t>в налоговую </a:t>
            </a:r>
            <a:r>
              <a:rPr lang="ru-RU" altLang="ru-RU" sz="1400" b="1" dirty="0" smtClean="0">
                <a:solidFill>
                  <a:srgbClr val="005AA9"/>
                </a:solidFill>
                <a:latin typeface="Arial" pitchFamily="34" charset="0"/>
                <a:cs typeface="Arial" pitchFamily="34" charset="0"/>
              </a:rPr>
              <a:t>инспекцию </a:t>
            </a:r>
          </a:p>
          <a:p>
            <a:pPr lvl="0" algn="ctr" defTabSz="1041400"/>
            <a:r>
              <a:rPr lang="ru-RU" altLang="ru-RU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altLang="ru-RU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21275717">
            <a:off x="4588229" y="4234344"/>
            <a:ext cx="4078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5AA9"/>
                </a:solidFill>
                <a:latin typeface="+mj-lt"/>
                <a:ea typeface="+mj-ea"/>
                <a:cs typeface="+mj-cs"/>
              </a:rPr>
              <a:t>Документы в </a:t>
            </a:r>
            <a:r>
              <a:rPr lang="ru-RU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электронном виде </a:t>
            </a:r>
            <a:endParaRPr lang="ru-RU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49" y="3171681"/>
            <a:ext cx="3718247" cy="17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222566" y="2574932"/>
            <a:ext cx="3968288" cy="408492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/>
          <a:p>
            <a:pPr marL="0" marR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AA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Документы с Электронной Подписью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438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947" y="1268136"/>
            <a:ext cx="8761413" cy="706964"/>
          </a:xfrm>
        </p:spPr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Личный кабинет застрахованного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лица в ПФР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https://kabinet-pfrf.ru/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Личный кабинет застрахованного лица на сайте ПФР является информационной системой ПФР, созданной в целях повышения комфортности для граждан при обращении за государственными услугами ПФР.</a:t>
            </a:r>
          </a:p>
          <a:p>
            <a:pPr algn="just"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В настоящее время через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2"/>
              </a:rPr>
              <a:t>Личный кабинет застрахованного лица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на сайте ПФР граждане имеют возможность, не выходя из дома, обратиться за получением наиболее востребованных услуг ПФР, а именно подать следующие заявления в территориальные органы ПФР:</a:t>
            </a:r>
          </a:p>
          <a:p>
            <a:pPr algn="just" fontAlgn="base"/>
            <a:r>
              <a:rPr lang="ru-RU" i="1" dirty="0">
                <a:latin typeface="Times New Roman" pitchFamily="18" charset="0"/>
                <a:cs typeface="Times New Roman" pitchFamily="18" charset="0"/>
              </a:rPr>
              <a:t>о назначении пенсии</a:t>
            </a:r>
          </a:p>
          <a:p>
            <a:pPr algn="just" fontAlgn="base"/>
            <a:r>
              <a:rPr lang="ru-RU" i="1" dirty="0">
                <a:latin typeface="Times New Roman" pitchFamily="18" charset="0"/>
                <a:cs typeface="Times New Roman" pitchFamily="18" charset="0"/>
              </a:rPr>
              <a:t>о доставке пенсии</a:t>
            </a:r>
          </a:p>
          <a:p>
            <a:pPr algn="just" fontAlgn="base"/>
            <a:r>
              <a:rPr lang="ru-RU" i="1" dirty="0">
                <a:latin typeface="Times New Roman" pitchFamily="18" charset="0"/>
                <a:cs typeface="Times New Roman" pitchFamily="18" charset="0"/>
              </a:rPr>
              <a:t>о выплате за счет средств материнского (семейного) капитала</a:t>
            </a:r>
          </a:p>
          <a:p>
            <a:pPr algn="just"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Граждане, которые еще только формируют свою будущую пенсию, имеют возможность в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2"/>
              </a:rPr>
              <a:t>Личном кабинете застрахованного лица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получать информацию о состоянии их индивидуального лицевого счета в системе обязательного пенсионного страхования, в том числе о сумме страховых взносов, уплаченных их работодателем (работодателями).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745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2927" y="1190645"/>
            <a:ext cx="8761413" cy="706964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Фонд социального страхования РФ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  <a:hlinkClick r:id="rId2"/>
              </a:rPr>
              <a:t>http://cabinets.fss.ru/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4955" y="1991532"/>
            <a:ext cx="6725934" cy="4409268"/>
          </a:xfrm>
        </p:spPr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pPr marL="0" indent="0"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	Личный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кабинет (ЛК) Получателя услуг выполняет следующие функции:</a:t>
            </a:r>
          </a:p>
          <a:p>
            <a:pPr lvl="0"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Просмотр электронных листков нетрудоспособности (ЭЛН);</a:t>
            </a:r>
          </a:p>
          <a:p>
            <a:pPr lvl="0"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Поиск ЭЛН по различным параметрам;</a:t>
            </a:r>
          </a:p>
          <a:p>
            <a:pPr lvl="0"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Печать ЭЛН;</a:t>
            </a:r>
          </a:p>
          <a:p>
            <a:pPr lvl="0"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Просмотр информации по начисленным пособиям в разрезе электронных и бумажных листков нетрудоспособности Получателя услуг, а также пособий, выплачиваемых Фондом социального страхования Российской Федерации в рамках проекта «Прямые выплаты»;</a:t>
            </a:r>
          </a:p>
          <a:p>
            <a:pPr lvl="0"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Просмотр и печать справки-расчета пособия;</a:t>
            </a:r>
          </a:p>
          <a:p>
            <a:pPr lvl="0"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Просмотр сведений по программам реабилитации;</a:t>
            </a:r>
          </a:p>
          <a:p>
            <a:pPr lvl="0"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Просмотр сведений по заявкам на получение технического средства реабилитации (ТСР);</a:t>
            </a:r>
          </a:p>
          <a:p>
            <a:pPr lvl="0"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Просмотр сведений по заявкам на санаторно-курортное обеспечение;</a:t>
            </a:r>
          </a:p>
          <a:p>
            <a:pPr lvl="0"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Просмотр сведений по несчастным случаям и профзаболеваниям;</a:t>
            </a:r>
          </a:p>
          <a:p>
            <a:pPr lvl="0"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Просмотр сведений по родовым сертификатам;</a:t>
            </a:r>
          </a:p>
          <a:p>
            <a:pPr lvl="0"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Просмотр личных данных застрахованного;</a:t>
            </a:r>
          </a:p>
          <a:p>
            <a:pPr lvl="0"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ормирование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запросов в Фонд, с возможностью поиска по номеру, теме, статусу и дате поданного запроса.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126" y="2286000"/>
            <a:ext cx="3812582" cy="399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009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Федеральная служба государственной статистики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://www.gks.ru/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56" y="2115518"/>
            <a:ext cx="11391254" cy="447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319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696" y="1144150"/>
            <a:ext cx="8761413" cy="706964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Федеральная служба по финансовому мониторингу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http://www.fedsfm.ru/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9009" y="2464015"/>
            <a:ext cx="5625553" cy="3580324"/>
          </a:xfrm>
        </p:spPr>
        <p:txBody>
          <a:bodyPr>
            <a:no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Федеральная служба по финансовому мониторингу (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Росфинмониторинг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 является федеральным органом исполнительной власти, осуществляющим 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функции по противодействию легализации (отмыванию) доходов, полученных преступным путем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финансированию терроризма и финансированию распространения оружия массового уничтожения, по выработке государственной политики и нормативно-правовому регулированию в этой сфере, по координации соответствующей деятельности других федеральных органов исполнительной власти, других государственных органов и организаций, а также функции национального центра по оценке угроз национальной безопасности, возникающих в результате совершения операций (сделок) с денежными средствами или иным имуществом, и по выработке мер противодействия этим угрозам.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016" y="2309247"/>
            <a:ext cx="4990455" cy="419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59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Федеральный ресурс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https://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fedresurs.ru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4954" y="2603500"/>
            <a:ext cx="5145107" cy="3867042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1 октября 2016 года </a:t>
            </a:r>
            <a:r>
              <a:rPr lang="ru-RU" sz="2300" dirty="0" err="1">
                <a:latin typeface="Times New Roman" pitchFamily="18" charset="0"/>
                <a:cs typeface="Times New Roman" pitchFamily="18" charset="0"/>
              </a:rPr>
              <a:t>юрлица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должны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вносить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в Единый реестр сведения о результатах обязательного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аудита с указанием:</a:t>
            </a:r>
          </a:p>
          <a:p>
            <a:pPr marL="0" indent="0" algn="just">
              <a:buNone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300" dirty="0">
                <a:latin typeface="Times New Roman" pitchFamily="18" charset="0"/>
                <a:cs typeface="Times New Roman" pitchFamily="18" charset="0"/>
              </a:rPr>
            </a:b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300" dirty="0" err="1">
                <a:latin typeface="Times New Roman" pitchFamily="18" charset="0"/>
                <a:cs typeface="Times New Roman" pitchFamily="18" charset="0"/>
              </a:rPr>
              <a:t>аудируемого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лица.</a:t>
            </a:r>
          </a:p>
          <a:p>
            <a:pPr marL="0" indent="0" algn="just"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- информации об аудиторе, который проводил аудиторскую проверку - наименование аудиторской организации или индивидуального предпринимателя (аудитора).</a:t>
            </a:r>
          </a:p>
          <a:p>
            <a:pPr marL="0" indent="0" algn="just"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- также перечень бухгалтерской (финансовой) отчетности, в отношении которой проводился аудит, периода, за который она составлена, даты заключения, мнения аудиторской организации, индивидуального аудитора о достоверности бухгалтерской (финансовой) отчетности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аудируемого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лица с указанием обстоятельств, которые оказывают или могут оказать существенное влияние на достоверность такой отчетности, за исключением случаев, если подлежащие раскрытию сведения составляют государственную тайну или коммерческую тайну.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061" y="2611464"/>
            <a:ext cx="5354664" cy="385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666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Сервис «За честный бизнес»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https://zachestnyibiznes.ru/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7" y="2154266"/>
            <a:ext cx="11143281" cy="455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674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Система «Контур Фокус»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https://kontur.ru/focus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4955" y="2603500"/>
            <a:ext cx="4036978" cy="34163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Быстрая проверка и подбор контрагентов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Важнейшая информация о любой компании собрана в одном окне: данные из ЕГРЮЛ/ЕГРИП, арбитражные дела, сведения о банкротстве, выигранные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госконтракты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долги фирмы по данным судебных приставов, адреса массовых регистраций и многое другое.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Ищите компанию по ИНН, названию, адресу или просто по фамилии руководителя. Легко просматривайте все связанные компании.</a:t>
            </a: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904" y="2471979"/>
            <a:ext cx="6261316" cy="385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103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Система «СБИС»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https://sbis.ru/contragents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4955" y="2603500"/>
            <a:ext cx="4571670" cy="3416300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buNone/>
            </a:pP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При входе на страницу компании можно получить следующую информацию:</a:t>
            </a:r>
          </a:p>
          <a:p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основные реквизиты фирмы;</a:t>
            </a:r>
          </a:p>
          <a:p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учредители и связанные стороны;</a:t>
            </a:r>
          </a:p>
          <a:p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количество сотрудников;</a:t>
            </a:r>
          </a:p>
          <a:p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результаты деятельности (доходы и расходы в диаграмме)4</a:t>
            </a:r>
          </a:p>
          <a:p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статистика судебных разбирательств</a:t>
            </a:r>
          </a:p>
          <a:p>
            <a:pPr marL="0" indent="0" algn="just">
              <a:buNone/>
            </a:pPr>
            <a:r>
              <a:rPr lang="ru-RU" sz="3400" dirty="0">
                <a:latin typeface="Times New Roman" pitchFamily="18" charset="0"/>
                <a:cs typeface="Times New Roman" pitchFamily="18" charset="0"/>
                <a:hlinkClick r:id="rId2"/>
              </a:rPr>
              <a:t>СБИС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 оценивает надежность контрагента по нескольким критериям и выносит свои оценки от 1 до 5 касательно следующих показателей:</a:t>
            </a:r>
          </a:p>
          <a:p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По общим признакам,</a:t>
            </a:r>
          </a:p>
          <a:p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Финансовое состояние,</a:t>
            </a:r>
          </a:p>
          <a:p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Платежеспособность,</a:t>
            </a:r>
          </a:p>
          <a:p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Репутация участника торгов,</a:t>
            </a:r>
          </a:p>
          <a:p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Арбитражная практика.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074" name="Picture 2" descr="http://kabinet-sbis.ru/wp-content/uploads/2017/12/2-sbis-proverka-kontragento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610" y="2123268"/>
            <a:ext cx="5858358" cy="409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551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Система «СПАРК»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www.spark-interfax.ru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688" y="2316781"/>
            <a:ext cx="11143281" cy="127882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СПАРК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позволяет быстро проверить любую компанию, зарегистрированную в России, Украине, Белоруссии, Киргизии, Казахстане. Оперативно сделать выводы из информации: оценить масштабы бизнеса, кредитоспособность компании, ее взаимосвязи, риски. Отслеживать все изменения в жизни компании, а также провести максимально глубокий ее анализ с помощью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уникальных аналитических инструментов системы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Возможности системы: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00" y="3595608"/>
            <a:ext cx="5729204" cy="307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539" y="3595607"/>
            <a:ext cx="5207431" cy="307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154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Система «Мое дело»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https://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www.moedelo.org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9748" y="2099804"/>
            <a:ext cx="4827392" cy="50391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Возможности системы: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428" y="2502974"/>
            <a:ext cx="6687519" cy="417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20" y="2495226"/>
            <a:ext cx="4494508" cy="418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120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Личный кабинет налогоплательщика для физических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лиц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/>
              <a:t>https://</a:t>
            </a:r>
            <a:r>
              <a:rPr lang="en-US" sz="2000" dirty="0" smtClean="0"/>
              <a:t>lkfl2.nalog.ru/lkfl/login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31831" y="1666068"/>
            <a:ext cx="4032448" cy="9066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Сервис позволяет получать актуальную </a:t>
            </a:r>
            <a:r>
              <a:rPr lang="ru-RU" dirty="0" smtClean="0">
                <a:solidFill>
                  <a:schemeClr val="tx1"/>
                </a:solidFill>
              </a:rPr>
              <a:t> информацию: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5825" y="2687666"/>
            <a:ext cx="4785592" cy="698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 задолженности по налогам перед бюджетом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27874" y="3471619"/>
            <a:ext cx="4032448" cy="51209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об объектах собственности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3315" y="3589155"/>
            <a:ext cx="4777844" cy="78911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 суммах начисленных и уплаченных налоговых платежей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3830" y="5397287"/>
            <a:ext cx="4032448" cy="62380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контролировать состояние расчетов с бюджетом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5825" y="4531963"/>
            <a:ext cx="5622500" cy="65997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получать и распечатывать налоговые уведомления и квитанции на уплату налогов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805798" y="4985288"/>
            <a:ext cx="4032448" cy="58635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осуществлять </a:t>
            </a:r>
            <a:r>
              <a:rPr lang="ru-RU" dirty="0" smtClean="0">
                <a:solidFill>
                  <a:schemeClr val="tx1"/>
                </a:solidFill>
              </a:rPr>
              <a:t>оплату налогов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26802" y="5765376"/>
            <a:ext cx="7021344" cy="75166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з</a:t>
            </a:r>
            <a:r>
              <a:rPr lang="ru-RU" dirty="0" smtClean="0">
                <a:solidFill>
                  <a:schemeClr val="tx1"/>
                </a:solidFill>
              </a:rPr>
              <a:t>аполнять и направлять </a:t>
            </a:r>
            <a:r>
              <a:rPr lang="ru-RU" dirty="0">
                <a:solidFill>
                  <a:schemeClr val="tx1"/>
                </a:solidFill>
              </a:rPr>
              <a:t>налоговую декларацию 3-НДФЛ в режиме онлайн, </a:t>
            </a:r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налоговый орган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997485" y="4178097"/>
            <a:ext cx="4750661" cy="68385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обращаться в налоговые органы без личного визита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997485" y="2687666"/>
            <a:ext cx="4750661" cy="698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отслеживать статус камеральной проверки декларации 3-НДФЛ</a:t>
            </a:r>
            <a:endParaRPr lang="ru-RU" sz="1800" b="1" dirty="0">
              <a:solidFill>
                <a:schemeClr val="tx1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7564279" y="1937288"/>
            <a:ext cx="1602968" cy="7503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2309247" y="1991532"/>
            <a:ext cx="1222584" cy="6961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501539" y="2572720"/>
            <a:ext cx="85241" cy="31926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586780" y="2572720"/>
            <a:ext cx="488196" cy="16053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5548055" y="2572720"/>
            <a:ext cx="341301" cy="19473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4" idx="2"/>
          </p:cNvCxnSpPr>
          <p:nvPr/>
        </p:nvCxnSpPr>
        <p:spPr>
          <a:xfrm flipH="1">
            <a:off x="5331417" y="2572720"/>
            <a:ext cx="216638" cy="10164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5331417" y="2572720"/>
            <a:ext cx="1015139" cy="1959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endCxn id="8" idx="3"/>
          </p:cNvCxnSpPr>
          <p:nvPr/>
        </p:nvCxnSpPr>
        <p:spPr>
          <a:xfrm flipH="1">
            <a:off x="4516278" y="5191933"/>
            <a:ext cx="326942" cy="5172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544159" y="2572720"/>
            <a:ext cx="949272" cy="16053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7830519" y="4861948"/>
            <a:ext cx="81366" cy="1233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7253207" y="2572720"/>
            <a:ext cx="240224" cy="114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8365763" y="3375408"/>
            <a:ext cx="220298" cy="962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25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Калькуляторы «Гарант»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www.garant.ru/tools/calculator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6948" y="2815418"/>
            <a:ext cx="3300808" cy="34163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Сервис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который придёт на помощь, если вам необходимо срочно рассчитать госпошлину или пени по налогам, подсчитать НДС или сумму налога на имущества физических лиц в Москве, вычислить компенсации за задержку заработной платы или размер неустойки и проценты за пользование денежными средствами.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068" y="2607590"/>
            <a:ext cx="7010400" cy="383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989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Сервис «Мой арбитр»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https://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my.arbitr.ru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4955" y="2603499"/>
            <a:ext cx="3634022" cy="3657815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«Моём арбитре» вы найдёте абсолютно всю информацию об арбитражных спорах предпринимателей и юридических лиц на территории России. Через сайт можно подать все необходимые процессуальные документы в электронном виде, получить доступ к информации о стадиях и результатах судебных процессов по интересующим компаниям.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684" y="2347993"/>
            <a:ext cx="6555784" cy="416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5001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380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973667"/>
            <a:ext cx="8761413" cy="1079857"/>
          </a:xfrm>
        </p:spPr>
        <p:txBody>
          <a:bodyPr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  <a:hlinkClick r:id="rId2"/>
              </a:rPr>
              <a:t>Личный кабинет налогоплательщика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  <a:hlinkClick r:id="rId2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индивидуального предпринимателя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https://lkip.nalog.ru/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349" y="3568484"/>
            <a:ext cx="9539207" cy="309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63112" y="2309247"/>
            <a:ext cx="9655444" cy="125923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Сервис позволяет индивидуальному предпринимателю в режиме онлайн контролировать состояние расчетов с бюджетом, взаимодействовать с налоговыми органами в электронном виде, а также подбирать оптимальную систему налогообложения.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5974597" y="1914041"/>
            <a:ext cx="15498" cy="3952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62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973667"/>
            <a:ext cx="8761413" cy="917125"/>
          </a:xfrm>
        </p:spPr>
        <p:txBody>
          <a:bodyPr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  <a:hlinkClick r:id="rId2"/>
              </a:rPr>
              <a:t>Личный кабинет налогоплательщика юридического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лица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2400" dirty="0"/>
              <a:t>http://lkul.nalog.ru</a:t>
            </a:r>
            <a:r>
              <a:rPr lang="en-US" altLang="ru-RU" sz="2400" dirty="0" smtClean="0"/>
              <a:t>/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29394" y="1844298"/>
            <a:ext cx="6871806" cy="61993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Сервис позволяет получать актуальную </a:t>
            </a:r>
            <a:r>
              <a:rPr lang="ru-RU" dirty="0" smtClean="0">
                <a:solidFill>
                  <a:schemeClr val="tx1"/>
                </a:solidFill>
              </a:rPr>
              <a:t> информацию: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6598" y="2995053"/>
            <a:ext cx="4785592" cy="698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 задолженности по налогам перед бюджетом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50990" y="2643757"/>
            <a:ext cx="5098942" cy="78911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 суммах начисленных и уплаченных налоговых </a:t>
            </a:r>
            <a:r>
              <a:rPr lang="ru-RU" dirty="0" smtClean="0">
                <a:solidFill>
                  <a:schemeClr val="tx1"/>
                </a:solidFill>
              </a:rPr>
              <a:t>платежей, о наличии переплат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5519" y="4210383"/>
            <a:ext cx="4032448" cy="62380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контролировать состояние расчетов с бюджетом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96040" y="3705387"/>
            <a:ext cx="4808841" cy="11778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составлять и направлять в налоговые органы заявления на уточнение платежа, заявления о зачете/возврате переплаты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62089" y="5100235"/>
            <a:ext cx="4808841" cy="150979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получать справки о состоянии расчетов с бюджетом, об исполнении обязанности по уплате налогов и других обязательных платежей, акты сверки</a:t>
            </a:r>
            <a:endParaRPr lang="ru-RU" sz="1800" b="1" dirty="0">
              <a:solidFill>
                <a:schemeClr val="tx1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3742841" y="2464232"/>
            <a:ext cx="898901" cy="5308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4577967" y="2464232"/>
            <a:ext cx="1187402" cy="22937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5" idx="2"/>
          </p:cNvCxnSpPr>
          <p:nvPr/>
        </p:nvCxnSpPr>
        <p:spPr>
          <a:xfrm flipH="1">
            <a:off x="6160577" y="2464232"/>
            <a:ext cx="4720" cy="26360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346556" y="2464232"/>
            <a:ext cx="749484" cy="19837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7508929" y="2464232"/>
            <a:ext cx="862001" cy="179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915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  <a:hlinkClick r:id="rId2"/>
              </a:rPr>
              <a:t>Риски бизнеса: проверь себя 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  <a:hlinkClick r:id="rId2"/>
              </a:rPr>
              <a:t>контрагента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3700" y="2022313"/>
            <a:ext cx="8825659" cy="415376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Сервис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позволяет проявить должную осмотрительность при выборе контрагента (поставщика, подрядчика), предоставляет сведения о государственной регистрации ЮЛ, ИП, крестьянских (фермерских) хозяйств, позволяет осуществлять поиск сведений в реестре дисквалифицированных лиц. Содержит информацию об адресах массовой регистрации; сведения о лицах, в отношении которых факт невозможности участия в организации установлен в судебном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порядке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https://egrul.nalog.ru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Сведения о государственной регистрации юридических лиц, индивидуальных предпринимателей, крестьянских (фермерских) хозяйств</a:t>
            </a:r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service.nalog.ru/disqualified.do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Поиск сведений в реестре дисквалифицированных лиц</a:t>
            </a:r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http://www.vestnik-gosreg.ru/publ/vgr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/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Сообщения юридических лиц, опубликованные в журнале "Вестник государственной регистрации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</a:t>
            </a:r>
          </a:p>
          <a:p>
            <a:pPr algn="just"/>
            <a:r>
              <a:rPr lang="en-US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service.nalog.ru/zd.do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Сведения о юридических лицах, имеющих задолженность по уплате налогов и/или не представляющих налоговую отчетность более года</a:t>
            </a:r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https://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service.nalog.ru/mru.do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Сведения о физических лицах, являющихся руководителями или учредителями (участниками) нескольких юридических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лиц</a:t>
            </a:r>
          </a:p>
          <a:p>
            <a:pPr algn="just"/>
            <a:r>
              <a:rPr lang="en-US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http://www.vestnik-gosreg.ru/publ/fz83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/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Сведения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опубликованные в журнале "Вестник государственной регистрации" о принятых регистрирующими органами решениях о предстоящем исключении недействующих юридических лиц из Единого государственного реестра юридических лиц</a:t>
            </a:r>
          </a:p>
          <a:p>
            <a:pPr algn="just"/>
            <a:r>
              <a:rPr lang="en-US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https://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service.nalog.ru/addrfind.do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Адреса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указанные при государственной регистрации в качестве места нахождения несколькими юридическими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лицами</a:t>
            </a:r>
          </a:p>
          <a:p>
            <a:pPr algn="just"/>
            <a:r>
              <a:rPr lang="en-US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https://</a:t>
            </a: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service.nalog.ru/svl.do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Сведения о лицах, в отношении которых факт невозможности участия (осуществления руководства) в организации установлен (подтвержден) в судебном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порядке</a:t>
            </a:r>
          </a:p>
          <a:p>
            <a:pPr marL="0" indent="0" algn="just">
              <a:buNone/>
            </a:pP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1" dirty="0">
                <a:latin typeface="Times New Roman" pitchFamily="18" charset="0"/>
                <a:cs typeface="Times New Roman" pitchFamily="18" charset="0"/>
              </a:rPr>
            </a:b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591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Запрос данных о приостановке расчетов по счетам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https://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service.nalog.ru/bi.do?innPRS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76" y="2146515"/>
            <a:ext cx="11120034" cy="448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556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  <a:hlinkClick r:id="rId2"/>
              </a:rPr>
              <a:t>Единый реестр субъектов малого и среднего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  <a:hlinkClick r:id="rId2"/>
              </a:rPr>
              <a:t>предпринимательства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hlinkClick r:id="rId2"/>
              </a:rPr>
              <a:t>https://rmsp.nalog.ru</a:t>
            </a:r>
            <a:r>
              <a:rPr lang="en-US" sz="2800" dirty="0" smtClean="0">
                <a:hlinkClick r:id="rId2"/>
              </a:rPr>
              <a:t>/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2894" y="2270286"/>
            <a:ext cx="8825659" cy="12168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Сервис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предоставляет доступ к Единому реестру субъектов малого и среднего предпринимательства, позволяет в электронном виде направить в ФНС России дополнительные сведения для внесения в реестр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54" y="3053168"/>
            <a:ext cx="10066150" cy="352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832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  <a:hlinkClick r:id="rId2"/>
              </a:rPr>
              <a:t>Заплати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  <a:hlinkClick r:id="rId2"/>
              </a:rPr>
              <a:t>налоги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  <a:hlinkClick r:id="rId3"/>
              </a:rPr>
              <a:t>https://service.nalog.ru/payment/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7652" y="2231541"/>
            <a:ext cx="8825659" cy="34163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Сервис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позволяет налогоплательщикам формировать платежные документы и осуществлять оплату в режиме онлайн через один из банков-партнеров ФНС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России.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374" y="3324386"/>
            <a:ext cx="9492712" cy="343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0770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535</TotalTime>
  <Words>597</Words>
  <Application>Microsoft Office PowerPoint</Application>
  <PresentationFormat>Произвольный</PresentationFormat>
  <Paragraphs>168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Совет директоров</vt:lpstr>
      <vt:lpstr>Полезные электронные информационные сервисы для ЮЛ и ФЛ </vt:lpstr>
      <vt:lpstr>Электронный сервис ФНС России:</vt:lpstr>
      <vt:lpstr>Личный кабинет налогоплательщика для физических лиц https://lkfl2.nalog.ru/lkfl/login</vt:lpstr>
      <vt:lpstr>Личный кабинет налогоплательщика  индивидуального предпринимателя https://lkip.nalog.ru/ </vt:lpstr>
      <vt:lpstr>Личный кабинет налогоплательщика юридического лица http://lkul.nalog.ru/</vt:lpstr>
      <vt:lpstr>Риски бизнеса: проверь себя и контрагента</vt:lpstr>
      <vt:lpstr>Запрос данных о приостановке расчетов по счетам https://service.nalog.ru/bi.do?innPRS</vt:lpstr>
      <vt:lpstr>Единый реестр субъектов малого и среднего предпринимательства https://rmsp.nalog.ru/</vt:lpstr>
      <vt:lpstr>Заплати налоги: https://service.nalog.ru/payment/ </vt:lpstr>
      <vt:lpstr>Узнай ИНН https://service.nalog.ru/inn.do</vt:lpstr>
      <vt:lpstr>Решения по жалобам https://www.nalog.ru/rn45/service/complaint_decision/ </vt:lpstr>
      <vt:lpstr>Калькулятор транспортного налога  https://www.nalog.ru/rn70/service/calc_transport/ </vt:lpstr>
      <vt:lpstr>Налоговый калькулятор - Расчет земельного налога и налога на имущество физических лиц</vt:lpstr>
      <vt:lpstr> Кадастровая стоимость объектов недвижимости:  Федеральная служба государственной регистрации, кадастра и картографии https://rosreestr.ru/site/</vt:lpstr>
      <vt:lpstr>Портал государственных услуг Российской Федерации </vt:lpstr>
      <vt:lpstr>Регистрация на госуслугах:</vt:lpstr>
      <vt:lpstr>Основные виды госуслуг:</vt:lpstr>
      <vt:lpstr>Федеральная служба судебных приставов www.fssprus.ru</vt:lpstr>
      <vt:lpstr>Электронные услуги  и электронные сервисы ПФР www.pfrf.ru </vt:lpstr>
      <vt:lpstr>Личный кабинет застрахованного лица в ПФР https://kabinet-pfrf.ru/ </vt:lpstr>
      <vt:lpstr>Фонд социального страхования РФ http://cabinets.fss.ru/ </vt:lpstr>
      <vt:lpstr>Федеральная служба государственной статистики http://www.gks.ru/</vt:lpstr>
      <vt:lpstr>Федеральная служба по финансовому мониторингу http://www.fedsfm.ru/</vt:lpstr>
      <vt:lpstr>Федеральный ресурс  https://fedresurs.ru</vt:lpstr>
      <vt:lpstr>Сервис «За честный бизнес» https://zachestnyibiznes.ru/</vt:lpstr>
      <vt:lpstr>Система «Контур Фокус» https://kontur.ru/focus</vt:lpstr>
      <vt:lpstr>Система «СБИС» https://sbis.ru/contragents</vt:lpstr>
      <vt:lpstr>Система «СПАРК» http://www.spark-interfax.ru</vt:lpstr>
      <vt:lpstr>Система «Мое дело» https://www.moedelo.org</vt:lpstr>
      <vt:lpstr>Калькуляторы «Гарант» http://www.garant.ru/tools/calculator</vt:lpstr>
      <vt:lpstr>Сервис «Мой арбитр» https://my.arbitr.ru</vt:lpstr>
      <vt:lpstr>БЛАГОДАРЮ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Земельный налог </dc:title>
  <dc:creator>OLGA</dc:creator>
  <cp:lastModifiedBy>Никулина Ольга Михайловна</cp:lastModifiedBy>
  <cp:revision>179</cp:revision>
  <dcterms:created xsi:type="dcterms:W3CDTF">2017-11-22T08:38:01Z</dcterms:created>
  <dcterms:modified xsi:type="dcterms:W3CDTF">2018-10-15T04:55:39Z</dcterms:modified>
</cp:coreProperties>
</file>